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1" r:id="rId9"/>
    <p:sldId id="264" r:id="rId10"/>
    <p:sldId id="272" r:id="rId11"/>
    <p:sldId id="265" r:id="rId12"/>
    <p:sldId id="273" r:id="rId13"/>
    <p:sldId id="266" r:id="rId14"/>
    <p:sldId id="267" r:id="rId15"/>
    <p:sldId id="268" r:id="rId16"/>
    <p:sldId id="274" r:id="rId17"/>
    <p:sldId id="275" r:id="rId18"/>
    <p:sldId id="276" r:id="rId19"/>
    <p:sldId id="277" r:id="rId20"/>
    <p:sldId id="278" r:id="rId21"/>
    <p:sldId id="269" r:id="rId22"/>
    <p:sldId id="25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39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3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05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9717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26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4392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1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37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39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3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8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19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52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6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8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E186AAA-9303-4982-B9FB-41094AA6B9DE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EF45EA0-E437-4169-BA44-6688C78B594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3A0A22-7A35-4967-ABCA-076F1CAA3E5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478" y="54430"/>
            <a:ext cx="2921664" cy="9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292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B81624-719E-4799-B843-8F7E04849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478" y="54430"/>
            <a:ext cx="2921664" cy="991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BBD77B-4939-431E-8719-D3A5076E6BBE}"/>
              </a:ext>
            </a:extLst>
          </p:cNvPr>
          <p:cNvSpPr txBox="1"/>
          <p:nvPr/>
        </p:nvSpPr>
        <p:spPr>
          <a:xfrm>
            <a:off x="1895302" y="1255824"/>
            <a:ext cx="840139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Schrödinger Equation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Dec. 2018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Mehdi Hatefipour</a:t>
            </a:r>
          </a:p>
          <a:p>
            <a:pPr algn="ctr"/>
            <a:endParaRPr lang="en-US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5D379-7656-493D-BCEE-954347B1C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0" y="2636455"/>
            <a:ext cx="3176752" cy="41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7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EB88850-E24F-45D5-97AF-46A680CCD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79" y="1393901"/>
            <a:ext cx="5843239" cy="4737785"/>
          </a:xfrm>
          <a:prstGeom prst="rect">
            <a:avLst/>
          </a:prstGeom>
        </p:spPr>
      </p:pic>
      <p:pic>
        <p:nvPicPr>
          <p:cNvPr id="5" name="Picture 4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04140F70-EBAE-47E7-88E4-1F241C716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4" y="1393901"/>
            <a:ext cx="5843239" cy="47377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2C52EB-49F3-44D4-A153-23D28F20B804}"/>
              </a:ext>
            </a:extLst>
          </p:cNvPr>
          <p:cNvSpPr/>
          <p:nvPr/>
        </p:nvSpPr>
        <p:spPr>
          <a:xfrm>
            <a:off x="0" y="92501"/>
            <a:ext cx="9272338" cy="66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Eigenfunctions and eigenvalues of some famous problems</a:t>
            </a:r>
          </a:p>
        </p:txBody>
      </p:sp>
    </p:spTree>
    <p:extLst>
      <p:ext uri="{BB962C8B-B14F-4D97-AF65-F5344CB8AC3E}">
        <p14:creationId xmlns:p14="http://schemas.microsoft.com/office/powerpoint/2010/main" val="405038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2163F00-417C-4BD5-BB4E-34398F114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03" y="1155719"/>
            <a:ext cx="11340394" cy="54634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FE7118-4B68-4532-98C7-954DFCE17FDA}"/>
              </a:ext>
            </a:extLst>
          </p:cNvPr>
          <p:cNvSpPr/>
          <p:nvPr/>
        </p:nvSpPr>
        <p:spPr>
          <a:xfrm>
            <a:off x="0" y="92501"/>
            <a:ext cx="9272338" cy="66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Eigenfunctions and eigenvalues of some famous problems</a:t>
            </a:r>
          </a:p>
        </p:txBody>
      </p:sp>
    </p:spTree>
    <p:extLst>
      <p:ext uri="{BB962C8B-B14F-4D97-AF65-F5344CB8AC3E}">
        <p14:creationId xmlns:p14="http://schemas.microsoft.com/office/powerpoint/2010/main" val="410441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6EDECF8-93E4-4D3B-BCEB-CB370DF43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6" y="1183861"/>
            <a:ext cx="11268448" cy="54288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1FE7118-4B68-4532-98C7-954DFCE17FDA}"/>
              </a:ext>
            </a:extLst>
          </p:cNvPr>
          <p:cNvSpPr/>
          <p:nvPr/>
        </p:nvSpPr>
        <p:spPr>
          <a:xfrm>
            <a:off x="0" y="92501"/>
            <a:ext cx="9272338" cy="66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Eigenfunctions and eigenvalues of some famous problems</a:t>
            </a:r>
          </a:p>
        </p:txBody>
      </p:sp>
    </p:spTree>
    <p:extLst>
      <p:ext uri="{BB962C8B-B14F-4D97-AF65-F5344CB8AC3E}">
        <p14:creationId xmlns:p14="http://schemas.microsoft.com/office/powerpoint/2010/main" val="351026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112E3E-9889-4264-82AF-5178B407A993}"/>
              </a:ext>
            </a:extLst>
          </p:cNvPr>
          <p:cNvSpPr/>
          <p:nvPr/>
        </p:nvSpPr>
        <p:spPr>
          <a:xfrm>
            <a:off x="202492" y="68244"/>
            <a:ext cx="5202065" cy="6643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solve time-dependent 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066DA-0128-45F3-BC73-D3CCC6D9A230}"/>
                  </a:ext>
                </a:extLst>
              </p:cNvPr>
              <p:cNvSpPr txBox="1"/>
              <p:nvPr/>
            </p:nvSpPr>
            <p:spPr>
              <a:xfrm>
                <a:off x="2803524" y="1175547"/>
                <a:ext cx="6523068" cy="8085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iHt</m:t>
                        </m:r>
                      </m:num>
                      <m:den>
                        <m:r>
                          <a:rPr lang="en-US" sz="3200" i="1" dirty="0">
                            <a:solidFill>
                              <a:srgbClr val="242729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den>
                    </m:f>
                  </m:oMath>
                </a14:m>
                <a:r>
                  <a:rPr lang="en-US" sz="3200" b="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D066DA-0128-45F3-BC73-D3CCC6D9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524" y="1175547"/>
                <a:ext cx="6523068" cy="808555"/>
              </a:xfrm>
              <a:prstGeom prst="rect">
                <a:avLst/>
              </a:prstGeom>
              <a:blipFill>
                <a:blip r:embed="rId2"/>
                <a:stretch>
                  <a:fillRect r="-121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BFEB974-62C4-47AE-AE59-FFA59248A965}"/>
              </a:ext>
            </a:extLst>
          </p:cNvPr>
          <p:cNvSpPr txBox="1"/>
          <p:nvPr/>
        </p:nvSpPr>
        <p:spPr>
          <a:xfrm>
            <a:off x="1568597" y="2728470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</a:rPr>
              <a:t>Method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4A9F40-22ED-4E52-B879-751D6136DEE5}"/>
                  </a:ext>
                </a:extLst>
              </p:cNvPr>
              <p:cNvSpPr txBox="1"/>
              <p:nvPr/>
            </p:nvSpPr>
            <p:spPr>
              <a:xfrm>
                <a:off x="1406982" y="3544756"/>
                <a:ext cx="2431498" cy="670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sSup>
                        <m:s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4A9F40-22ED-4E52-B879-751D6136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82" y="3544756"/>
                <a:ext cx="2431498" cy="6706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40D408-66E9-4350-9D26-AE3364DC2246}"/>
                  </a:ext>
                </a:extLst>
              </p:cNvPr>
              <p:cNvSpPr txBox="1"/>
              <p:nvPr/>
            </p:nvSpPr>
            <p:spPr>
              <a:xfrm>
                <a:off x="581377" y="4407031"/>
                <a:ext cx="4444294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num>
                        <m:den>
                          <m:r>
                            <a:rPr lang="en-US" sz="32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ℏ</m:t>
                          </m:r>
                        </m:den>
                      </m:f>
                      <m:r>
                        <a:rPr lang="en-US" sz="3200" b="0" i="1" dirty="0" smtClean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nor/>
                            </m:rPr>
                            <a:rPr lang="en-US" sz="3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840D408-66E9-4350-9D26-AE3364DC2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77" y="4407031"/>
                <a:ext cx="4444294" cy="101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9FD253A-760D-4380-B809-56CFF0E132B2}"/>
              </a:ext>
            </a:extLst>
          </p:cNvPr>
          <p:cNvSpPr txBox="1"/>
          <p:nvPr/>
        </p:nvSpPr>
        <p:spPr>
          <a:xfrm>
            <a:off x="7820139" y="2728470"/>
            <a:ext cx="21082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</a:rPr>
              <a:t>Method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BE5FA6-F88C-4DF6-AD50-9A24398B2EB6}"/>
                  </a:ext>
                </a:extLst>
              </p:cNvPr>
              <p:cNvSpPr/>
              <p:nvPr/>
            </p:nvSpPr>
            <p:spPr>
              <a:xfrm>
                <a:off x="6252401" y="4407031"/>
                <a:ext cx="5243743" cy="1099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iHt</m:t>
                              </m:r>
                            </m:num>
                            <m:den>
                              <m:r>
                                <a:rPr lang="en-US" sz="24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r>
                        <a:rPr lang="en-US" sz="2400" b="0" i="0" dirty="0" smtClean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𝑖𝐻𝑡</m:t>
                                      </m:r>
                                    </m:num>
                                    <m:den>
                                      <m: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ℏ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4BE5FA6-F88C-4DF6-AD50-9A24398B2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401" y="4407031"/>
                <a:ext cx="5243743" cy="109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074D82-D33A-4166-8689-B55BB0185E57}"/>
              </a:ext>
            </a:extLst>
          </p:cNvPr>
          <p:cNvCxnSpPr>
            <a:cxnSpLocks/>
          </p:cNvCxnSpPr>
          <p:nvPr/>
        </p:nvCxnSpPr>
        <p:spPr>
          <a:xfrm>
            <a:off x="6096000" y="2648932"/>
            <a:ext cx="0" cy="35161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19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1679BF-2B06-44CC-9D15-E48291476D07}"/>
              </a:ext>
            </a:extLst>
          </p:cNvPr>
          <p:cNvSpPr/>
          <p:nvPr/>
        </p:nvSpPr>
        <p:spPr>
          <a:xfrm>
            <a:off x="105281" y="0"/>
            <a:ext cx="6296147" cy="71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evolution of some wavefunctions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D24A40-C8C5-47DC-A65C-4D49C5739571}"/>
              </a:ext>
            </a:extLst>
          </p:cNvPr>
          <p:cNvSpPr txBox="1"/>
          <p:nvPr/>
        </p:nvSpPr>
        <p:spPr>
          <a:xfrm>
            <a:off x="414778" y="1108642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649AF7-734B-403B-8785-2173E8129454}"/>
                  </a:ext>
                </a:extLst>
              </p:cNvPr>
              <p:cNvSpPr txBox="1"/>
              <p:nvPr/>
            </p:nvSpPr>
            <p:spPr>
              <a:xfrm>
                <a:off x="4471546" y="1542998"/>
                <a:ext cx="3248903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649AF7-734B-403B-8785-2173E8129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546" y="1542998"/>
                <a:ext cx="3248903" cy="10143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9E889D-753E-4526-92CF-A46B3A50A2FA}"/>
              </a:ext>
            </a:extLst>
          </p:cNvPr>
          <p:cNvSpPr txBox="1"/>
          <p:nvPr/>
        </p:nvSpPr>
        <p:spPr>
          <a:xfrm>
            <a:off x="163485" y="1819325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Oscillator</a:t>
            </a:r>
          </a:p>
        </p:txBody>
      </p:sp>
      <p:pic>
        <p:nvPicPr>
          <p:cNvPr id="9" name="Record_2018_12_05_18_41_55_59">
            <a:hlinkClick r:id="" action="ppaction://media"/>
            <a:extLst>
              <a:ext uri="{FF2B5EF4-FFF2-40B4-BE49-F238E27FC236}">
                <a16:creationId xmlns:a16="http://schemas.microsoft.com/office/drawing/2014/main" id="{57C03FD7-B354-4315-8D5F-1273B9CCB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6834" y="2654167"/>
            <a:ext cx="7138329" cy="41333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214A3E-1832-4C6B-94D6-9490DD8FEBCF}"/>
                  </a:ext>
                </a:extLst>
              </p:cNvPr>
              <p:cNvSpPr txBox="1"/>
              <p:nvPr/>
            </p:nvSpPr>
            <p:spPr>
              <a:xfrm>
                <a:off x="9446519" y="1542998"/>
                <a:ext cx="23307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Ground state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214A3E-1832-4C6B-94D6-9490DD8FE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19" y="1542998"/>
                <a:ext cx="2330703" cy="307777"/>
              </a:xfrm>
              <a:prstGeom prst="rect">
                <a:avLst/>
              </a:prstGeom>
              <a:blipFill>
                <a:blip r:embed="rId6"/>
                <a:stretch>
                  <a:fillRect l="-5236" t="-25490" r="-6021" b="-49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5FEE56-524D-4E9A-88EE-4C84FFF9B588}"/>
                  </a:ext>
                </a:extLst>
              </p:cNvPr>
              <p:cNvSpPr txBox="1"/>
              <p:nvPr/>
            </p:nvSpPr>
            <p:spPr>
              <a:xfrm>
                <a:off x="9446519" y="1947627"/>
                <a:ext cx="2493760" cy="496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num>
                                <m:den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5FEE56-524D-4E9A-88EE-4C84FFF9B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519" y="1947627"/>
                <a:ext cx="2493760" cy="496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9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028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DC0A4-A11A-4189-9176-E448B9150739}"/>
              </a:ext>
            </a:extLst>
          </p:cNvPr>
          <p:cNvSpPr/>
          <p:nvPr/>
        </p:nvSpPr>
        <p:spPr>
          <a:xfrm>
            <a:off x="105281" y="0"/>
            <a:ext cx="6296147" cy="71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evolution of some wavefunctions</a:t>
            </a:r>
          </a:p>
        </p:txBody>
      </p:sp>
      <p:pic>
        <p:nvPicPr>
          <p:cNvPr id="5" name="exp_harmon">
            <a:hlinkClick r:id="" action="ppaction://media"/>
            <a:extLst>
              <a:ext uri="{FF2B5EF4-FFF2-40B4-BE49-F238E27FC236}">
                <a16:creationId xmlns:a16="http://schemas.microsoft.com/office/drawing/2014/main" id="{9B3F5BE2-F549-4AF1-AB70-CE3DBC390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7733" y="1840238"/>
            <a:ext cx="6467389" cy="48976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/>
              <p:nvPr/>
            </p:nvSpPr>
            <p:spPr>
              <a:xfrm>
                <a:off x="4971365" y="1093419"/>
                <a:ext cx="2249270" cy="489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65" y="1093419"/>
                <a:ext cx="2249270" cy="4898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D549C0-A70E-4952-AE62-5E3FCA2FAF76}"/>
              </a:ext>
            </a:extLst>
          </p:cNvPr>
          <p:cNvSpPr txBox="1"/>
          <p:nvPr/>
        </p:nvSpPr>
        <p:spPr>
          <a:xfrm>
            <a:off x="259491" y="1016684"/>
            <a:ext cx="4040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i="1" dirty="0">
                <a:solidFill>
                  <a:schemeClr val="bg1"/>
                </a:solidFill>
                <a:latin typeface="Cambria Math" panose="02040503050406030204" pitchFamily="18" charset="0"/>
              </a:rPr>
              <a:t>Harmonic oscillator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79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DC0A4-A11A-4189-9176-E448B9150739}"/>
              </a:ext>
            </a:extLst>
          </p:cNvPr>
          <p:cNvSpPr/>
          <p:nvPr/>
        </p:nvSpPr>
        <p:spPr>
          <a:xfrm>
            <a:off x="105281" y="0"/>
            <a:ext cx="6296147" cy="71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evolution of some wavefunctions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/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wave-tunneling">
            <a:hlinkClick r:id="" action="ppaction://media"/>
            <a:extLst>
              <a:ext uri="{FF2B5EF4-FFF2-40B4-BE49-F238E27FC236}">
                <a16:creationId xmlns:a16="http://schemas.microsoft.com/office/drawing/2014/main" id="{902FA80E-2B2D-40D5-B166-551B381A7B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4900" y="1910386"/>
            <a:ext cx="6353055" cy="48110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506F7C-AC5D-4FFA-BEDF-34CF55A70935}"/>
              </a:ext>
            </a:extLst>
          </p:cNvPr>
          <p:cNvSpPr txBox="1"/>
          <p:nvPr/>
        </p:nvSpPr>
        <p:spPr>
          <a:xfrm>
            <a:off x="259492" y="1016684"/>
            <a:ext cx="2940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</a:rPr>
              <a:t>Tunneling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4491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DC0A4-A11A-4189-9176-E448B9150739}"/>
              </a:ext>
            </a:extLst>
          </p:cNvPr>
          <p:cNvSpPr/>
          <p:nvPr/>
        </p:nvSpPr>
        <p:spPr>
          <a:xfrm>
            <a:off x="105281" y="0"/>
            <a:ext cx="6296147" cy="71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evolution of some wavefunctions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/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D506F7C-AC5D-4FFA-BEDF-34CF55A70935}"/>
              </a:ext>
            </a:extLst>
          </p:cNvPr>
          <p:cNvSpPr txBox="1"/>
          <p:nvPr/>
        </p:nvSpPr>
        <p:spPr>
          <a:xfrm>
            <a:off x="259491" y="1016684"/>
            <a:ext cx="384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i="1" dirty="0">
                <a:solidFill>
                  <a:schemeClr val="bg1"/>
                </a:solidFill>
                <a:latin typeface="Cambria Math" panose="02040503050406030204" pitchFamily="18" charset="0"/>
              </a:rPr>
              <a:t>Delta function</a:t>
            </a:r>
            <a:endParaRPr lang="en-US" sz="3600" dirty="0"/>
          </a:p>
        </p:txBody>
      </p:sp>
      <p:pic>
        <p:nvPicPr>
          <p:cNvPr id="5" name="2delta">
            <a:hlinkClick r:id="" action="ppaction://media"/>
            <a:extLst>
              <a:ext uri="{FF2B5EF4-FFF2-40B4-BE49-F238E27FC236}">
                <a16:creationId xmlns:a16="http://schemas.microsoft.com/office/drawing/2014/main" id="{4A390732-CF2A-44E1-A0CA-F6BC53378D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3942" y="1762580"/>
            <a:ext cx="6504116" cy="49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6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DC0A4-A11A-4189-9176-E448B9150739}"/>
              </a:ext>
            </a:extLst>
          </p:cNvPr>
          <p:cNvSpPr/>
          <p:nvPr/>
        </p:nvSpPr>
        <p:spPr>
          <a:xfrm>
            <a:off x="105281" y="0"/>
            <a:ext cx="6296147" cy="71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evolution of some wavefunctions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/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Triangular">
            <a:hlinkClick r:id="" action="ppaction://media"/>
            <a:extLst>
              <a:ext uri="{FF2B5EF4-FFF2-40B4-BE49-F238E27FC236}">
                <a16:creationId xmlns:a16="http://schemas.microsoft.com/office/drawing/2014/main" id="{D53EFB9B-CB37-4FBA-BAA7-2EE7167281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8761" y="1737157"/>
            <a:ext cx="6634477" cy="5024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C7DAB-65F3-4512-9705-5AE14FEB0DCA}"/>
              </a:ext>
            </a:extLst>
          </p:cNvPr>
          <p:cNvSpPr txBox="1"/>
          <p:nvPr/>
        </p:nvSpPr>
        <p:spPr>
          <a:xfrm>
            <a:off x="259491" y="1016684"/>
            <a:ext cx="384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i="1" dirty="0">
                <a:solidFill>
                  <a:schemeClr val="bg1"/>
                </a:solidFill>
                <a:latin typeface="Cambria Math" panose="02040503050406030204" pitchFamily="18" charset="0"/>
              </a:rPr>
              <a:t>Triangular Potential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992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DC0A4-A11A-4189-9176-E448B9150739}"/>
              </a:ext>
            </a:extLst>
          </p:cNvPr>
          <p:cNvSpPr/>
          <p:nvPr/>
        </p:nvSpPr>
        <p:spPr>
          <a:xfrm>
            <a:off x="105281" y="0"/>
            <a:ext cx="6296147" cy="71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evolution of some wavefunctions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/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tep">
            <a:hlinkClick r:id="" action="ppaction://media"/>
            <a:extLst>
              <a:ext uri="{FF2B5EF4-FFF2-40B4-BE49-F238E27FC236}">
                <a16:creationId xmlns:a16="http://schemas.microsoft.com/office/drawing/2014/main" id="{05693695-CDE8-4569-89B0-CEE9061377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5366" y="1743780"/>
            <a:ext cx="6541267" cy="4953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865F42-D032-416A-8540-D7F85FFA5E66}"/>
              </a:ext>
            </a:extLst>
          </p:cNvPr>
          <p:cNvSpPr txBox="1"/>
          <p:nvPr/>
        </p:nvSpPr>
        <p:spPr>
          <a:xfrm>
            <a:off x="259491" y="1016684"/>
            <a:ext cx="384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i="1" dirty="0">
                <a:solidFill>
                  <a:schemeClr val="bg1"/>
                </a:solidFill>
                <a:latin typeface="Cambria Math" panose="02040503050406030204" pitchFamily="18" charset="0"/>
              </a:rPr>
              <a:t>Step potential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88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B5E06D-DC6A-426F-A9BC-799747A322CC}"/>
              </a:ext>
            </a:extLst>
          </p:cNvPr>
          <p:cNvSpPr txBox="1"/>
          <p:nvPr/>
        </p:nvSpPr>
        <p:spPr>
          <a:xfrm>
            <a:off x="575476" y="132520"/>
            <a:ext cx="1049311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solve time-independent Schrödinger equation(SE)?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Eigenfunctions and eigenvalues of some famous problems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solve time-dependent SE?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evolution of some wavefunctions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3617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8DC0A4-A11A-4189-9176-E448B9150739}"/>
              </a:ext>
            </a:extLst>
          </p:cNvPr>
          <p:cNvSpPr/>
          <p:nvPr/>
        </p:nvSpPr>
        <p:spPr>
          <a:xfrm>
            <a:off x="105281" y="0"/>
            <a:ext cx="6296147" cy="71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evolution of some wavefunctions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/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𝑖𝑘𝑥</m:t>
                          </m:r>
                        </m:sup>
                      </m:sSup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F67331-A4F9-4BF3-B4DC-BB09FAE6E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985" y="1068429"/>
                <a:ext cx="2800254" cy="4898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0865F42-D032-416A-8540-D7F85FFA5E66}"/>
              </a:ext>
            </a:extLst>
          </p:cNvPr>
          <p:cNvSpPr txBox="1"/>
          <p:nvPr/>
        </p:nvSpPr>
        <p:spPr>
          <a:xfrm>
            <a:off x="259491" y="1016684"/>
            <a:ext cx="3842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i="1" dirty="0">
                <a:solidFill>
                  <a:schemeClr val="bg1"/>
                </a:solidFill>
                <a:latin typeface="Cambria Math" panose="02040503050406030204" pitchFamily="18" charset="0"/>
              </a:rPr>
              <a:t>Square well</a:t>
            </a:r>
            <a:endParaRPr lang="en-US" sz="2800" dirty="0"/>
          </a:p>
        </p:txBody>
      </p:sp>
      <p:pic>
        <p:nvPicPr>
          <p:cNvPr id="2" name="simple well">
            <a:hlinkClick r:id="" action="ppaction://media"/>
            <a:extLst>
              <a:ext uri="{FF2B5EF4-FFF2-40B4-BE49-F238E27FC236}">
                <a16:creationId xmlns:a16="http://schemas.microsoft.com/office/drawing/2014/main" id="{99115B7F-8555-4448-AE1A-B8CDDF880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6683" y="1738225"/>
            <a:ext cx="6558633" cy="49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3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D806C6-0D07-4846-B563-74CA33A2FBD1}"/>
              </a:ext>
            </a:extLst>
          </p:cNvPr>
          <p:cNvSpPr/>
          <p:nvPr/>
        </p:nvSpPr>
        <p:spPr>
          <a:xfrm>
            <a:off x="185351" y="0"/>
            <a:ext cx="2623667" cy="71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0CFEC-1790-4103-9047-006517F20533}"/>
              </a:ext>
            </a:extLst>
          </p:cNvPr>
          <p:cNvSpPr txBox="1"/>
          <p:nvPr/>
        </p:nvSpPr>
        <p:spPr>
          <a:xfrm>
            <a:off x="420130" y="1445741"/>
            <a:ext cx="6949338" cy="2701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RK4 and compare the results and run time</a:t>
            </a:r>
          </a:p>
          <a:p>
            <a:pPr marL="342900" indent="-3429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Completing the GUI</a:t>
            </a:r>
          </a:p>
          <a:p>
            <a:pPr marL="342900" indent="-342900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Suggestion from you (but if time allows!)</a:t>
            </a:r>
          </a:p>
        </p:txBody>
      </p:sp>
    </p:spTree>
    <p:extLst>
      <p:ext uri="{BB962C8B-B14F-4D97-AF65-F5344CB8AC3E}">
        <p14:creationId xmlns:p14="http://schemas.microsoft.com/office/powerpoint/2010/main" val="1475099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wearing a collared shirt&#10;&#10;Description automatically generated">
            <a:extLst>
              <a:ext uri="{FF2B5EF4-FFF2-40B4-BE49-F238E27FC236}">
                <a16:creationId xmlns:a16="http://schemas.microsoft.com/office/drawing/2014/main" id="{BBFE7CCB-9F94-4FB0-B4E3-046BED87C4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"/>
          <a:stretch/>
        </p:blipFill>
        <p:spPr>
          <a:xfrm>
            <a:off x="3238500" y="571500"/>
            <a:ext cx="5715000" cy="5532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0EFEAD-78A5-474C-B359-2512C6E9DF7C}"/>
                  </a:ext>
                </a:extLst>
              </p:cNvPr>
              <p:cNvSpPr txBox="1"/>
              <p:nvPr/>
            </p:nvSpPr>
            <p:spPr>
              <a:xfrm>
                <a:off x="507142" y="904244"/>
                <a:ext cx="227364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谢谢观看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0EFEAD-78A5-474C-B359-2512C6E9DF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42" y="904244"/>
                <a:ext cx="2273643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09147F3-45F0-4FC2-8C16-9F8FA88259ED}"/>
              </a:ext>
            </a:extLst>
          </p:cNvPr>
          <p:cNvSpPr txBox="1"/>
          <p:nvPr/>
        </p:nvSpPr>
        <p:spPr>
          <a:xfrm>
            <a:off x="229114" y="2751892"/>
            <a:ext cx="282969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l-GR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Ευχαριστώ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AD379-5716-4C32-8CD5-0B3FA2EBEEE9}"/>
              </a:ext>
            </a:extLst>
          </p:cNvPr>
          <p:cNvSpPr txBox="1"/>
          <p:nvPr/>
        </p:nvSpPr>
        <p:spPr>
          <a:xfrm>
            <a:off x="507142" y="4599540"/>
            <a:ext cx="282969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B89861C4-1870-4E71-B110-05265AE1D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3071" y="1437391"/>
            <a:ext cx="2458995" cy="7668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n-US" sz="5400" dirty="0">
                <a:solidFill>
                  <a:srgbClr val="212121"/>
                </a:solidFill>
                <a:latin typeface="inherit"/>
              </a:rPr>
              <a:t>Gracias</a:t>
            </a:r>
            <a:r>
              <a:rPr kumimoji="0" lang="es-ES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n-US" sz="13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21A606-FBF0-4F62-93B6-2234A5F195F6}"/>
              </a:ext>
            </a:extLst>
          </p:cNvPr>
          <p:cNvSpPr/>
          <p:nvPr/>
        </p:nvSpPr>
        <p:spPr>
          <a:xfrm>
            <a:off x="9233071" y="2697886"/>
            <a:ext cx="21747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i-IN" sz="4400" dirty="0">
                <a:solidFill>
                  <a:srgbClr val="212121"/>
                </a:solidFill>
                <a:latin typeface="arial" panose="020B0604020202020204" pitchFamily="34" charset="0"/>
              </a:rPr>
              <a:t>धन्यवाद</a:t>
            </a:r>
            <a:endParaRPr lang="en-US" sz="4400" dirty="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39D080EE-181D-42E6-AFE1-8B63DB7C6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2995" y="5178029"/>
            <a:ext cx="2959143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36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inherit"/>
                <a:cs typeface="Arial" panose="020B0604020202020204" pitchFamily="34" charset="0"/>
              </a:rPr>
              <a:t>از توجه شما ممنونم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F265DD8-4E81-438B-B95D-92E45A9FF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8405" y="4045542"/>
            <a:ext cx="2308324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3600" dirty="0">
                <a:solidFill>
                  <a:schemeClr val="bg1"/>
                </a:solidFill>
              </a:rPr>
              <a:t>고맙습니다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374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2BF001-E28B-4B07-87B2-1373672E77F8}"/>
                  </a:ext>
                </a:extLst>
              </p:cNvPr>
              <p:cNvSpPr txBox="1"/>
              <p:nvPr/>
            </p:nvSpPr>
            <p:spPr>
              <a:xfrm>
                <a:off x="1847881" y="1677971"/>
                <a:ext cx="8496237" cy="2204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  <m:sup>
                                  <m:r>
                                    <a:rPr lang="en-US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n-US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2BF001-E28B-4B07-87B2-1373672E7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81" y="1677971"/>
                <a:ext cx="8496237" cy="22048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B433281-24B6-46AB-8A59-060AE5C74069}"/>
              </a:ext>
            </a:extLst>
          </p:cNvPr>
          <p:cNvSpPr/>
          <p:nvPr/>
        </p:nvSpPr>
        <p:spPr>
          <a:xfrm>
            <a:off x="114731" y="155876"/>
            <a:ext cx="7611379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solve time-independent SE?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B5A9C9-DEEE-4C5D-B47D-87CEA0702C00}"/>
              </a:ext>
            </a:extLst>
          </p:cNvPr>
          <p:cNvSpPr/>
          <p:nvPr/>
        </p:nvSpPr>
        <p:spPr>
          <a:xfrm>
            <a:off x="8488053" y="2231599"/>
            <a:ext cx="495692" cy="495692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A1C2767-9D71-476B-A9D2-66DD785FAE1C}"/>
              </a:ext>
            </a:extLst>
          </p:cNvPr>
          <p:cNvSpPr/>
          <p:nvPr/>
        </p:nvSpPr>
        <p:spPr>
          <a:xfrm>
            <a:off x="6602645" y="1828881"/>
            <a:ext cx="1309480" cy="1309480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AF3C5D-1013-49C3-B6E9-F4AE091EB324}"/>
              </a:ext>
            </a:extLst>
          </p:cNvPr>
          <p:cNvSpPr/>
          <p:nvPr/>
        </p:nvSpPr>
        <p:spPr>
          <a:xfrm>
            <a:off x="3594683" y="1564849"/>
            <a:ext cx="993612" cy="170625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4A33EA-6B5B-4E54-9150-5A3D92BB8A26}"/>
                  </a:ext>
                </a:extLst>
              </p:cNvPr>
              <p:cNvSpPr txBox="1"/>
              <p:nvPr/>
            </p:nvSpPr>
            <p:spPr>
              <a:xfrm>
                <a:off x="2397175" y="3940320"/>
                <a:ext cx="2395015" cy="487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⃑"/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⃑"/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4A33EA-6B5B-4E54-9150-5A3D92BB8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175" y="3940320"/>
                <a:ext cx="2395015" cy="4877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F35612-EB94-4FB8-B10B-60FE1E974F32}"/>
                  </a:ext>
                </a:extLst>
              </p:cNvPr>
              <p:cNvSpPr txBox="1"/>
              <p:nvPr/>
            </p:nvSpPr>
            <p:spPr>
              <a:xfrm>
                <a:off x="5946097" y="3826115"/>
                <a:ext cx="5579604" cy="555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acc>
                            <m:accPr>
                              <m:chr m:val="⃑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F35612-EB94-4FB8-B10B-60FE1E97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097" y="3826115"/>
                <a:ext cx="5579604" cy="5555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9D6A50-85C5-4024-BD61-700AC7E00A3B}"/>
                  </a:ext>
                </a:extLst>
              </p:cNvPr>
              <p:cNvSpPr/>
              <p:nvPr/>
            </p:nvSpPr>
            <p:spPr>
              <a:xfrm>
                <a:off x="1710920" y="4880500"/>
                <a:ext cx="9279079" cy="1327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0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40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400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sz="400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40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0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400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40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40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sz="400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40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40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40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0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40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40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4000" i="1" dirty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40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40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000" i="1" dirty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sz="40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40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E9D6A50-85C5-4024-BD61-700AC7E00A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920" y="4880500"/>
                <a:ext cx="9279079" cy="1327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8D21C14-1BD0-4584-B9D8-71956352BAA7}"/>
              </a:ext>
            </a:extLst>
          </p:cNvPr>
          <p:cNvSpPr txBox="1"/>
          <p:nvPr/>
        </p:nvSpPr>
        <p:spPr>
          <a:xfrm>
            <a:off x="150545" y="3895455"/>
            <a:ext cx="136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Verlet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51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/>
      <p:bldP spid="15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061C59-DFF3-4D80-A3AC-E8D0B7A5EB8E}"/>
              </a:ext>
            </a:extLst>
          </p:cNvPr>
          <p:cNvSpPr/>
          <p:nvPr/>
        </p:nvSpPr>
        <p:spPr>
          <a:xfrm>
            <a:off x="114731" y="155876"/>
            <a:ext cx="7611379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solve time-independent SE?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DC49F6-BE4F-447B-8D4C-75E47E12C2F7}"/>
              </a:ext>
            </a:extLst>
          </p:cNvPr>
          <p:cNvCxnSpPr>
            <a:cxnSpLocks/>
          </p:cNvCxnSpPr>
          <p:nvPr/>
        </p:nvCxnSpPr>
        <p:spPr>
          <a:xfrm flipV="1">
            <a:off x="6211492" y="1761051"/>
            <a:ext cx="0" cy="38838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6A312F-0A27-471C-BDCA-53B7AFD42FA0}"/>
              </a:ext>
            </a:extLst>
          </p:cNvPr>
          <p:cNvCxnSpPr>
            <a:cxnSpLocks/>
          </p:cNvCxnSpPr>
          <p:nvPr/>
        </p:nvCxnSpPr>
        <p:spPr>
          <a:xfrm flipV="1">
            <a:off x="1264763" y="3674097"/>
            <a:ext cx="96624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CE09D8-048F-45F1-997C-9CD8840C57C3}"/>
              </a:ext>
            </a:extLst>
          </p:cNvPr>
          <p:cNvCxnSpPr>
            <a:cxnSpLocks/>
          </p:cNvCxnSpPr>
          <p:nvPr/>
        </p:nvCxnSpPr>
        <p:spPr>
          <a:xfrm>
            <a:off x="1407230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219B0FE-9486-4F68-AA34-7F4F915F3D0F}"/>
              </a:ext>
            </a:extLst>
          </p:cNvPr>
          <p:cNvCxnSpPr>
            <a:cxnSpLocks/>
          </p:cNvCxnSpPr>
          <p:nvPr/>
        </p:nvCxnSpPr>
        <p:spPr>
          <a:xfrm>
            <a:off x="1569057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C43E1C-5DAA-4902-8F23-F80B22AC8EB7}"/>
              </a:ext>
            </a:extLst>
          </p:cNvPr>
          <p:cNvCxnSpPr>
            <a:cxnSpLocks/>
          </p:cNvCxnSpPr>
          <p:nvPr/>
        </p:nvCxnSpPr>
        <p:spPr>
          <a:xfrm>
            <a:off x="1748167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67789D-59B1-4A7B-B4AF-9F574B33E09E}"/>
              </a:ext>
            </a:extLst>
          </p:cNvPr>
          <p:cNvCxnSpPr>
            <a:cxnSpLocks/>
          </p:cNvCxnSpPr>
          <p:nvPr/>
        </p:nvCxnSpPr>
        <p:spPr>
          <a:xfrm>
            <a:off x="1909558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89C74B-7219-4C99-A0E7-338B28F6B534}"/>
              </a:ext>
            </a:extLst>
          </p:cNvPr>
          <p:cNvCxnSpPr>
            <a:cxnSpLocks/>
          </p:cNvCxnSpPr>
          <p:nvPr/>
        </p:nvCxnSpPr>
        <p:spPr>
          <a:xfrm>
            <a:off x="2071385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DD5E1D1-4A7C-4EF6-9881-0B21C0FED8CF}"/>
              </a:ext>
            </a:extLst>
          </p:cNvPr>
          <p:cNvCxnSpPr>
            <a:cxnSpLocks/>
          </p:cNvCxnSpPr>
          <p:nvPr/>
        </p:nvCxnSpPr>
        <p:spPr>
          <a:xfrm>
            <a:off x="2250495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35DE8A9-A693-4157-9A43-0E2BFD5D34A7}"/>
              </a:ext>
            </a:extLst>
          </p:cNvPr>
          <p:cNvCxnSpPr>
            <a:cxnSpLocks/>
          </p:cNvCxnSpPr>
          <p:nvPr/>
        </p:nvCxnSpPr>
        <p:spPr>
          <a:xfrm>
            <a:off x="2432662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3CAADC9-221A-4084-8B23-7E7ED87570BE}"/>
              </a:ext>
            </a:extLst>
          </p:cNvPr>
          <p:cNvCxnSpPr>
            <a:cxnSpLocks/>
          </p:cNvCxnSpPr>
          <p:nvPr/>
        </p:nvCxnSpPr>
        <p:spPr>
          <a:xfrm>
            <a:off x="2594489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2D4E0B1-1388-4F99-9F86-A0FEC5BC2EAE}"/>
              </a:ext>
            </a:extLst>
          </p:cNvPr>
          <p:cNvCxnSpPr>
            <a:cxnSpLocks/>
          </p:cNvCxnSpPr>
          <p:nvPr/>
        </p:nvCxnSpPr>
        <p:spPr>
          <a:xfrm>
            <a:off x="2773599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2525BF-DD2D-4A4D-BCCA-73F71EF4D652}"/>
              </a:ext>
            </a:extLst>
          </p:cNvPr>
          <p:cNvCxnSpPr>
            <a:cxnSpLocks/>
          </p:cNvCxnSpPr>
          <p:nvPr/>
        </p:nvCxnSpPr>
        <p:spPr>
          <a:xfrm>
            <a:off x="2986836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774DDB9-4B53-4CD4-B321-AFAF5A5B426B}"/>
              </a:ext>
            </a:extLst>
          </p:cNvPr>
          <p:cNvCxnSpPr>
            <a:cxnSpLocks/>
          </p:cNvCxnSpPr>
          <p:nvPr/>
        </p:nvCxnSpPr>
        <p:spPr>
          <a:xfrm>
            <a:off x="3148663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E9A41AE-1311-4077-8E77-EF57B9349AFA}"/>
              </a:ext>
            </a:extLst>
          </p:cNvPr>
          <p:cNvCxnSpPr>
            <a:cxnSpLocks/>
          </p:cNvCxnSpPr>
          <p:nvPr/>
        </p:nvCxnSpPr>
        <p:spPr>
          <a:xfrm>
            <a:off x="3327773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AB20D5F-E6A8-47DC-ADD8-0465621D5D3F}"/>
              </a:ext>
            </a:extLst>
          </p:cNvPr>
          <p:cNvCxnSpPr>
            <a:cxnSpLocks/>
          </p:cNvCxnSpPr>
          <p:nvPr/>
        </p:nvCxnSpPr>
        <p:spPr>
          <a:xfrm>
            <a:off x="3489164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530EF31-9701-448A-A985-F1DC3EF75D67}"/>
              </a:ext>
            </a:extLst>
          </p:cNvPr>
          <p:cNvCxnSpPr>
            <a:cxnSpLocks/>
          </p:cNvCxnSpPr>
          <p:nvPr/>
        </p:nvCxnSpPr>
        <p:spPr>
          <a:xfrm>
            <a:off x="3650991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ADF2F7-71D7-4CF9-AF59-19B56EEA36B8}"/>
              </a:ext>
            </a:extLst>
          </p:cNvPr>
          <p:cNvCxnSpPr>
            <a:cxnSpLocks/>
          </p:cNvCxnSpPr>
          <p:nvPr/>
        </p:nvCxnSpPr>
        <p:spPr>
          <a:xfrm>
            <a:off x="3830101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141847A-6D6D-49E9-BF17-221860CD7984}"/>
              </a:ext>
            </a:extLst>
          </p:cNvPr>
          <p:cNvCxnSpPr>
            <a:cxnSpLocks/>
          </p:cNvCxnSpPr>
          <p:nvPr/>
        </p:nvCxnSpPr>
        <p:spPr>
          <a:xfrm>
            <a:off x="4012268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D4CF5C-6EC6-4B65-AD54-C47E600D09D9}"/>
              </a:ext>
            </a:extLst>
          </p:cNvPr>
          <p:cNvCxnSpPr>
            <a:cxnSpLocks/>
          </p:cNvCxnSpPr>
          <p:nvPr/>
        </p:nvCxnSpPr>
        <p:spPr>
          <a:xfrm>
            <a:off x="4174095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4E05455-883B-405B-BE99-BB2642CCDDF9}"/>
              </a:ext>
            </a:extLst>
          </p:cNvPr>
          <p:cNvCxnSpPr>
            <a:cxnSpLocks/>
          </p:cNvCxnSpPr>
          <p:nvPr/>
        </p:nvCxnSpPr>
        <p:spPr>
          <a:xfrm>
            <a:off x="4353205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27F896-7190-4560-A8EE-346F19B80048}"/>
              </a:ext>
            </a:extLst>
          </p:cNvPr>
          <p:cNvCxnSpPr>
            <a:cxnSpLocks/>
          </p:cNvCxnSpPr>
          <p:nvPr/>
        </p:nvCxnSpPr>
        <p:spPr>
          <a:xfrm>
            <a:off x="4540745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E08A9D0-B28F-4E86-8F7A-C2F587C5E141}"/>
              </a:ext>
            </a:extLst>
          </p:cNvPr>
          <p:cNvCxnSpPr>
            <a:cxnSpLocks/>
          </p:cNvCxnSpPr>
          <p:nvPr/>
        </p:nvCxnSpPr>
        <p:spPr>
          <a:xfrm>
            <a:off x="4702572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D21C5FB-17DF-4DCB-9849-1375FAEC5532}"/>
              </a:ext>
            </a:extLst>
          </p:cNvPr>
          <p:cNvCxnSpPr>
            <a:cxnSpLocks/>
          </p:cNvCxnSpPr>
          <p:nvPr/>
        </p:nvCxnSpPr>
        <p:spPr>
          <a:xfrm>
            <a:off x="4881682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716A92B-1A62-4D13-A606-6613DED5A1FC}"/>
              </a:ext>
            </a:extLst>
          </p:cNvPr>
          <p:cNvCxnSpPr>
            <a:cxnSpLocks/>
          </p:cNvCxnSpPr>
          <p:nvPr/>
        </p:nvCxnSpPr>
        <p:spPr>
          <a:xfrm>
            <a:off x="5043073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37256D2-A3B2-4AA3-A55A-158713910971}"/>
              </a:ext>
            </a:extLst>
          </p:cNvPr>
          <p:cNvCxnSpPr>
            <a:cxnSpLocks/>
          </p:cNvCxnSpPr>
          <p:nvPr/>
        </p:nvCxnSpPr>
        <p:spPr>
          <a:xfrm>
            <a:off x="5204900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664F53C-F081-4500-A318-3D7F07D215D2}"/>
              </a:ext>
            </a:extLst>
          </p:cNvPr>
          <p:cNvCxnSpPr>
            <a:cxnSpLocks/>
          </p:cNvCxnSpPr>
          <p:nvPr/>
        </p:nvCxnSpPr>
        <p:spPr>
          <a:xfrm>
            <a:off x="5384010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34600DD-0FC1-4764-9F3E-6BF205970ECB}"/>
              </a:ext>
            </a:extLst>
          </p:cNvPr>
          <p:cNvCxnSpPr>
            <a:cxnSpLocks/>
          </p:cNvCxnSpPr>
          <p:nvPr/>
        </p:nvCxnSpPr>
        <p:spPr>
          <a:xfrm>
            <a:off x="5566177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2996E79-8923-4891-AF9A-5439AED410FB}"/>
              </a:ext>
            </a:extLst>
          </p:cNvPr>
          <p:cNvCxnSpPr>
            <a:cxnSpLocks/>
          </p:cNvCxnSpPr>
          <p:nvPr/>
        </p:nvCxnSpPr>
        <p:spPr>
          <a:xfrm>
            <a:off x="5728004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FF13230-F0A1-46D8-B2F1-D8BE15BA70D7}"/>
              </a:ext>
            </a:extLst>
          </p:cNvPr>
          <p:cNvCxnSpPr>
            <a:cxnSpLocks/>
          </p:cNvCxnSpPr>
          <p:nvPr/>
        </p:nvCxnSpPr>
        <p:spPr>
          <a:xfrm>
            <a:off x="5907114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B0BCDBB-626B-4769-8FB6-02C3A9B10EA3}"/>
              </a:ext>
            </a:extLst>
          </p:cNvPr>
          <p:cNvCxnSpPr>
            <a:cxnSpLocks/>
          </p:cNvCxnSpPr>
          <p:nvPr/>
        </p:nvCxnSpPr>
        <p:spPr>
          <a:xfrm>
            <a:off x="6120351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294FC58-AC09-421D-805D-C3AC9B6E8917}"/>
              </a:ext>
            </a:extLst>
          </p:cNvPr>
          <p:cNvCxnSpPr>
            <a:cxnSpLocks/>
          </p:cNvCxnSpPr>
          <p:nvPr/>
        </p:nvCxnSpPr>
        <p:spPr>
          <a:xfrm>
            <a:off x="6282178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34D1344-E049-40CA-AEC5-286097001473}"/>
              </a:ext>
            </a:extLst>
          </p:cNvPr>
          <p:cNvCxnSpPr>
            <a:cxnSpLocks/>
          </p:cNvCxnSpPr>
          <p:nvPr/>
        </p:nvCxnSpPr>
        <p:spPr>
          <a:xfrm>
            <a:off x="6461288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AD45C23-9205-4861-9784-FA4CB2A62B03}"/>
              </a:ext>
            </a:extLst>
          </p:cNvPr>
          <p:cNvCxnSpPr>
            <a:cxnSpLocks/>
          </p:cNvCxnSpPr>
          <p:nvPr/>
        </p:nvCxnSpPr>
        <p:spPr>
          <a:xfrm>
            <a:off x="6622679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6EF7226-DDE0-498E-B4FB-E77544B43BD9}"/>
              </a:ext>
            </a:extLst>
          </p:cNvPr>
          <p:cNvCxnSpPr>
            <a:cxnSpLocks/>
          </p:cNvCxnSpPr>
          <p:nvPr/>
        </p:nvCxnSpPr>
        <p:spPr>
          <a:xfrm>
            <a:off x="6784506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34BC7A8-97F3-43E5-A309-10CBD1FA8B9D}"/>
              </a:ext>
            </a:extLst>
          </p:cNvPr>
          <p:cNvCxnSpPr>
            <a:cxnSpLocks/>
          </p:cNvCxnSpPr>
          <p:nvPr/>
        </p:nvCxnSpPr>
        <p:spPr>
          <a:xfrm>
            <a:off x="6963616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0496952-A596-4C0F-B115-C109B2D626C8}"/>
              </a:ext>
            </a:extLst>
          </p:cNvPr>
          <p:cNvCxnSpPr>
            <a:cxnSpLocks/>
          </p:cNvCxnSpPr>
          <p:nvPr/>
        </p:nvCxnSpPr>
        <p:spPr>
          <a:xfrm>
            <a:off x="7145783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3E26D61-0397-47C7-BA09-9F41DEB7847B}"/>
              </a:ext>
            </a:extLst>
          </p:cNvPr>
          <p:cNvCxnSpPr>
            <a:cxnSpLocks/>
          </p:cNvCxnSpPr>
          <p:nvPr/>
        </p:nvCxnSpPr>
        <p:spPr>
          <a:xfrm>
            <a:off x="7307610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25CD323-1451-47AE-94E0-0C0C308AE2C6}"/>
              </a:ext>
            </a:extLst>
          </p:cNvPr>
          <p:cNvCxnSpPr>
            <a:cxnSpLocks/>
          </p:cNvCxnSpPr>
          <p:nvPr/>
        </p:nvCxnSpPr>
        <p:spPr>
          <a:xfrm>
            <a:off x="7486720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3BECD57-1224-4E01-87C7-B3BF6B6DC057}"/>
              </a:ext>
            </a:extLst>
          </p:cNvPr>
          <p:cNvCxnSpPr>
            <a:cxnSpLocks/>
          </p:cNvCxnSpPr>
          <p:nvPr/>
        </p:nvCxnSpPr>
        <p:spPr>
          <a:xfrm>
            <a:off x="7677302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B20FCC7-8129-4B9E-AE86-EB830237BD11}"/>
              </a:ext>
            </a:extLst>
          </p:cNvPr>
          <p:cNvCxnSpPr>
            <a:cxnSpLocks/>
          </p:cNvCxnSpPr>
          <p:nvPr/>
        </p:nvCxnSpPr>
        <p:spPr>
          <a:xfrm>
            <a:off x="7839129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50CB537-9F94-4E6C-92E7-5C97DFB7A0DD}"/>
              </a:ext>
            </a:extLst>
          </p:cNvPr>
          <p:cNvCxnSpPr>
            <a:cxnSpLocks/>
          </p:cNvCxnSpPr>
          <p:nvPr/>
        </p:nvCxnSpPr>
        <p:spPr>
          <a:xfrm>
            <a:off x="8018239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F658CE7-157C-4B25-92F5-E7213629767F}"/>
              </a:ext>
            </a:extLst>
          </p:cNvPr>
          <p:cNvCxnSpPr>
            <a:cxnSpLocks/>
          </p:cNvCxnSpPr>
          <p:nvPr/>
        </p:nvCxnSpPr>
        <p:spPr>
          <a:xfrm>
            <a:off x="8179630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4AC8F5B-380D-44EB-85A7-1A0C84F03286}"/>
              </a:ext>
            </a:extLst>
          </p:cNvPr>
          <p:cNvCxnSpPr>
            <a:cxnSpLocks/>
          </p:cNvCxnSpPr>
          <p:nvPr/>
        </p:nvCxnSpPr>
        <p:spPr>
          <a:xfrm>
            <a:off x="8341457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AB45A72-D4DF-461F-9470-2633224696E5}"/>
              </a:ext>
            </a:extLst>
          </p:cNvPr>
          <p:cNvCxnSpPr>
            <a:cxnSpLocks/>
          </p:cNvCxnSpPr>
          <p:nvPr/>
        </p:nvCxnSpPr>
        <p:spPr>
          <a:xfrm>
            <a:off x="8520567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D5ED076-3606-4553-B9B6-AB501FDC11F2}"/>
              </a:ext>
            </a:extLst>
          </p:cNvPr>
          <p:cNvCxnSpPr>
            <a:cxnSpLocks/>
          </p:cNvCxnSpPr>
          <p:nvPr/>
        </p:nvCxnSpPr>
        <p:spPr>
          <a:xfrm>
            <a:off x="8702734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AFA590B-9FBA-4B2D-9963-3B1515387DFE}"/>
              </a:ext>
            </a:extLst>
          </p:cNvPr>
          <p:cNvCxnSpPr>
            <a:cxnSpLocks/>
          </p:cNvCxnSpPr>
          <p:nvPr/>
        </p:nvCxnSpPr>
        <p:spPr>
          <a:xfrm>
            <a:off x="8864561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60ECC41-16B1-41A0-A4A4-ABB1F3B008F3}"/>
              </a:ext>
            </a:extLst>
          </p:cNvPr>
          <p:cNvCxnSpPr>
            <a:cxnSpLocks/>
          </p:cNvCxnSpPr>
          <p:nvPr/>
        </p:nvCxnSpPr>
        <p:spPr>
          <a:xfrm>
            <a:off x="9043671" y="1481686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F94C33-621F-4930-995B-E14B7D1D0ACC}"/>
              </a:ext>
            </a:extLst>
          </p:cNvPr>
          <p:cNvCxnSpPr>
            <a:cxnSpLocks/>
          </p:cNvCxnSpPr>
          <p:nvPr/>
        </p:nvCxnSpPr>
        <p:spPr>
          <a:xfrm>
            <a:off x="9256908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0948455-333D-4B42-BDF1-ABE641F16F71}"/>
              </a:ext>
            </a:extLst>
          </p:cNvPr>
          <p:cNvCxnSpPr>
            <a:cxnSpLocks/>
          </p:cNvCxnSpPr>
          <p:nvPr/>
        </p:nvCxnSpPr>
        <p:spPr>
          <a:xfrm>
            <a:off x="9418735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E369814-F8B5-4935-B04A-9E3A82599E16}"/>
              </a:ext>
            </a:extLst>
          </p:cNvPr>
          <p:cNvCxnSpPr>
            <a:cxnSpLocks/>
          </p:cNvCxnSpPr>
          <p:nvPr/>
        </p:nvCxnSpPr>
        <p:spPr>
          <a:xfrm>
            <a:off x="9597845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7688670-397F-4DE1-8F8D-39D2B2855A8F}"/>
              </a:ext>
            </a:extLst>
          </p:cNvPr>
          <p:cNvCxnSpPr>
            <a:cxnSpLocks/>
          </p:cNvCxnSpPr>
          <p:nvPr/>
        </p:nvCxnSpPr>
        <p:spPr>
          <a:xfrm>
            <a:off x="9759236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8F1B0C1-4F5D-47BB-9846-E58E8925A414}"/>
              </a:ext>
            </a:extLst>
          </p:cNvPr>
          <p:cNvCxnSpPr>
            <a:cxnSpLocks/>
          </p:cNvCxnSpPr>
          <p:nvPr/>
        </p:nvCxnSpPr>
        <p:spPr>
          <a:xfrm>
            <a:off x="9921063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A590484-4B1B-4664-BFF3-6E0E6DFE1ABB}"/>
              </a:ext>
            </a:extLst>
          </p:cNvPr>
          <p:cNvCxnSpPr>
            <a:cxnSpLocks/>
          </p:cNvCxnSpPr>
          <p:nvPr/>
        </p:nvCxnSpPr>
        <p:spPr>
          <a:xfrm>
            <a:off x="10100173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0B50704-04DD-477D-8A25-533DCC188261}"/>
              </a:ext>
            </a:extLst>
          </p:cNvPr>
          <p:cNvCxnSpPr>
            <a:cxnSpLocks/>
          </p:cNvCxnSpPr>
          <p:nvPr/>
        </p:nvCxnSpPr>
        <p:spPr>
          <a:xfrm>
            <a:off x="10282340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5F10423-7A1D-4403-B3F1-D1DD20461AB6}"/>
              </a:ext>
            </a:extLst>
          </p:cNvPr>
          <p:cNvCxnSpPr>
            <a:cxnSpLocks/>
          </p:cNvCxnSpPr>
          <p:nvPr/>
        </p:nvCxnSpPr>
        <p:spPr>
          <a:xfrm>
            <a:off x="10444167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B239DEB-ABFB-4D8B-B19C-020C421B3BF9}"/>
              </a:ext>
            </a:extLst>
          </p:cNvPr>
          <p:cNvCxnSpPr>
            <a:cxnSpLocks/>
          </p:cNvCxnSpPr>
          <p:nvPr/>
        </p:nvCxnSpPr>
        <p:spPr>
          <a:xfrm>
            <a:off x="10623277" y="1473448"/>
            <a:ext cx="0" cy="427034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3A0A755-B090-4E1E-BDA8-BD18C9842F5D}"/>
              </a:ext>
            </a:extLst>
          </p:cNvPr>
          <p:cNvSpPr txBox="1"/>
          <p:nvPr/>
        </p:nvSpPr>
        <p:spPr>
          <a:xfrm>
            <a:off x="10618003" y="3616857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F5C939F-CBFA-46EA-9983-ACED73B5F5B4}"/>
                  </a:ext>
                </a:extLst>
              </p:cNvPr>
              <p:cNvSpPr txBox="1"/>
              <p:nvPr/>
            </p:nvSpPr>
            <p:spPr>
              <a:xfrm>
                <a:off x="5944283" y="1448960"/>
                <a:ext cx="5522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F5C939F-CBFA-46EA-9983-ACED73B5F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283" y="1448960"/>
                <a:ext cx="552202" cy="276999"/>
              </a:xfrm>
              <a:prstGeom prst="rect">
                <a:avLst/>
              </a:prstGeom>
              <a:blipFill>
                <a:blip r:embed="rId2"/>
                <a:stretch>
                  <a:fillRect l="-13187" r="-13187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97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12AF21-4DA6-44D7-9585-627754BBC3EC}"/>
                  </a:ext>
                </a:extLst>
              </p:cNvPr>
              <p:cNvSpPr/>
              <p:nvPr/>
            </p:nvSpPr>
            <p:spPr>
              <a:xfrm>
                <a:off x="771296" y="1365144"/>
                <a:ext cx="10649407" cy="3764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 dirty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40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dirty="0" smtClean="0">
                                        <a:solidFill>
                                          <a:srgbClr val="2427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/>
                              <m:e/>
                            </m:mr>
                            <m:mr>
                              <m:e>
                                <m:r>
                                  <a:rPr lang="en-US" sz="2400" i="1" dirty="0">
                                    <a:solidFill>
                                      <a:srgbClr val="242729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i="1" dirty="0" smtClean="0">
                                    <a:solidFill>
                                      <a:srgbClr val="242729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/>
                            </m:mr>
                            <m:mr>
                              <m:e/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 dirty="0" smtClean="0">
                                        <a:solidFill>
                                          <a:srgbClr val="24272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/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i="1" dirty="0" smtClean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400" i="1" dirty="0" smtClean="0">
                                            <a:solidFill>
                                              <a:srgbClr val="2427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dirty="0" smtClean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dirty="0" smtClean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b="0" i="1" dirty="0" smtClean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/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/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400" b="0" i="1" dirty="0" smtClean="0">
                                                      <a:solidFill>
                                                        <a:srgbClr val="24272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/>
                                                  <m:e/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/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/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400" b="0" i="1" dirty="0" smtClean="0">
                                                      <a:solidFill>
                                                        <a:srgbClr val="24272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/>
                                                  <m:e/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mr>
                                    <m:mr>
                                      <m:e/>
                                      <m:e/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400" b="0" i="1" dirty="0" smtClean="0">
                                                  <a:solidFill>
                                                    <a:srgbClr val="24272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⋱</m:t>
                                              </m:r>
                                            </m:e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400" b="0" i="1" dirty="0" smtClean="0">
                                                      <a:solidFill>
                                                        <a:srgbClr val="24272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/>
                                                  <m:e/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b="0" i="1" dirty="0" smtClean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/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2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400" b="0" i="1" dirty="0" smtClean="0">
                                                      <a:solidFill>
                                                        <a:srgbClr val="242729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i="1" dirty="0">
                                                            <a:solidFill>
                                                              <a:srgbClr val="242729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i="1" dirty="0">
                                                            <a:solidFill>
                                                              <a:srgbClr val="242729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𝑉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i="1" dirty="0">
                                                            <a:solidFill>
                                                              <a:srgbClr val="242729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𝑁</m:t>
                                                        </m:r>
                                                        <m:r>
                                                          <a:rPr lang="en-US" sz="2400" i="1" dirty="0">
                                                            <a:solidFill>
                                                              <a:srgbClr val="242729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sz="2400" i="1" dirty="0">
                                                            <a:solidFill>
                                                              <a:srgbClr val="242729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  <m:e/>
                                                </m:mr>
                                              </m:m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eqAr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b="0" i="1" dirty="0" smtClean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 dirty="0" smtClean="0">
                                            <a:solidFill>
                                              <a:srgbClr val="2427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rgbClr val="242729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rgbClr val="242729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rgbClr val="242729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rgbClr val="242729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𝑁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i="1" dirty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rgbClr val="2427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400" b="0" i="1" dirty="0" smtClean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42729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24272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solidFill>
                                    <a:srgbClr val="24272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i="1" dirty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 dirty="0">
                                                <a:solidFill>
                                                  <a:srgbClr val="242729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2400" i="1" dirty="0">
                                            <a:solidFill>
                                              <a:srgbClr val="24272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</m:m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 dirty="0">
                                          <a:solidFill>
                                            <a:srgbClr val="24272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242729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212AF21-4DA6-44D7-9585-627754BBC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96" y="1365144"/>
                <a:ext cx="10649407" cy="37646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0212E2E-055D-4311-A2C4-AD213BB6440E}"/>
              </a:ext>
            </a:extLst>
          </p:cNvPr>
          <p:cNvSpPr/>
          <p:nvPr/>
        </p:nvSpPr>
        <p:spPr>
          <a:xfrm>
            <a:off x="114731" y="155876"/>
            <a:ext cx="7611379" cy="7397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solve time-independent SE?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B801F9-F9CC-4F4A-ABCC-D9824965D917}"/>
                  </a:ext>
                </a:extLst>
              </p:cNvPr>
              <p:cNvSpPr txBox="1"/>
              <p:nvPr/>
            </p:nvSpPr>
            <p:spPr>
              <a:xfrm>
                <a:off x="771296" y="5599343"/>
                <a:ext cx="20188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B801F9-F9CC-4F4A-ABCC-D9824965D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96" y="5599343"/>
                <a:ext cx="201882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DE19A3-FC19-4DF9-ACFC-2A60F49339AF}"/>
                  </a:ext>
                </a:extLst>
              </p:cNvPr>
              <p:cNvSpPr txBox="1"/>
              <p:nvPr/>
            </p:nvSpPr>
            <p:spPr>
              <a:xfrm>
                <a:off x="3920420" y="5599343"/>
                <a:ext cx="182005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{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DE19A3-FC19-4DF9-ACFC-2A60F4933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420" y="5599343"/>
                <a:ext cx="1820050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BC1202-2182-4464-9ED7-49E6C81703ED}"/>
              </a:ext>
            </a:extLst>
          </p:cNvPr>
          <p:cNvCxnSpPr/>
          <p:nvPr/>
        </p:nvCxnSpPr>
        <p:spPr>
          <a:xfrm>
            <a:off x="3091992" y="5876342"/>
            <a:ext cx="4619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F4FF71-8981-4694-BF3C-D5E920EF934F}"/>
              </a:ext>
            </a:extLst>
          </p:cNvPr>
          <p:cNvCxnSpPr>
            <a:cxnSpLocks/>
          </p:cNvCxnSpPr>
          <p:nvPr/>
        </p:nvCxnSpPr>
        <p:spPr>
          <a:xfrm>
            <a:off x="6095999" y="5876342"/>
            <a:ext cx="12474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534B4EF-8AE2-40D8-B864-B1FE7104A411}"/>
              </a:ext>
            </a:extLst>
          </p:cNvPr>
          <p:cNvSpPr txBox="1"/>
          <p:nvPr/>
        </p:nvSpPr>
        <p:spPr>
          <a:xfrm>
            <a:off x="6297988" y="5876342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319A61-ECB6-4F32-BC7A-0314EED7F687}"/>
                  </a:ext>
                </a:extLst>
              </p:cNvPr>
              <p:cNvSpPr txBox="1"/>
              <p:nvPr/>
            </p:nvSpPr>
            <p:spPr>
              <a:xfrm>
                <a:off x="7545469" y="5258448"/>
                <a:ext cx="2931315" cy="12357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,…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…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319A61-ECB6-4F32-BC7A-0314EED7F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469" y="5258448"/>
                <a:ext cx="2931315" cy="1235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84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1B1D90-CC5B-457E-8F8B-0B798CE5D12B}"/>
              </a:ext>
            </a:extLst>
          </p:cNvPr>
          <p:cNvSpPr/>
          <p:nvPr/>
        </p:nvSpPr>
        <p:spPr>
          <a:xfrm>
            <a:off x="0" y="92501"/>
            <a:ext cx="9272338" cy="66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Eigenfunctions and eigenvalues of some famous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269805-A3D2-4F1A-8CAD-C95BA251997E}"/>
                  </a:ext>
                </a:extLst>
              </p:cNvPr>
              <p:cNvSpPr txBox="1"/>
              <p:nvPr/>
            </p:nvSpPr>
            <p:spPr>
              <a:xfrm>
                <a:off x="4471548" y="1900336"/>
                <a:ext cx="3248903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269805-A3D2-4F1A-8CAD-C95BA251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548" y="1900336"/>
                <a:ext cx="3248903" cy="10143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779A609-F196-4DD1-8641-7930DA1C06D7}"/>
              </a:ext>
            </a:extLst>
          </p:cNvPr>
          <p:cNvSpPr txBox="1"/>
          <p:nvPr/>
        </p:nvSpPr>
        <p:spPr>
          <a:xfrm>
            <a:off x="197962" y="2198424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Oscillator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3E8A5-EE15-411C-A3AE-D80D3F385D78}"/>
              </a:ext>
            </a:extLst>
          </p:cNvPr>
          <p:cNvSpPr txBox="1"/>
          <p:nvPr/>
        </p:nvSpPr>
        <p:spPr>
          <a:xfrm>
            <a:off x="414778" y="1108642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the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AAA0AF-0DB5-4E17-B679-145B5A2CA083}"/>
                  </a:ext>
                </a:extLst>
              </p:cNvPr>
              <p:cNvSpPr txBox="1"/>
              <p:nvPr/>
            </p:nvSpPr>
            <p:spPr>
              <a:xfrm>
                <a:off x="8837482" y="1902275"/>
                <a:ext cx="2242024" cy="1014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AAA0AF-0DB5-4E17-B679-145B5A2CA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482" y="1902275"/>
                <a:ext cx="2242024" cy="10143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76E998-6CC3-4C76-9BF9-D9E6D722D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94732"/>
              </p:ext>
            </p:extLst>
          </p:nvPr>
        </p:nvGraphicFramePr>
        <p:xfrm>
          <a:off x="2032000" y="3011881"/>
          <a:ext cx="81280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7013933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9662894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1022726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599727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98885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Energy (exact)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Energy (N=50)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Energy (N=100)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Energy</a:t>
                      </a:r>
                    </a:p>
                    <a:p>
                      <a:pPr algn="ctr"/>
                      <a:r>
                        <a:rPr lang="en-US" dirty="0"/>
                        <a:t>(N=250)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204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594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336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002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065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962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24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565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806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747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91E72130-708A-48B2-B5F9-EE6C2FC48EAB}"/>
              </a:ext>
            </a:extLst>
          </p:cNvPr>
          <p:cNvSpPr/>
          <p:nvPr/>
        </p:nvSpPr>
        <p:spPr>
          <a:xfrm>
            <a:off x="0" y="92501"/>
            <a:ext cx="9272338" cy="66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Eigenfunctions and eigenvalues of some famous problems</a:t>
            </a:r>
          </a:p>
        </p:txBody>
      </p:sp>
      <p:pic>
        <p:nvPicPr>
          <p:cNvPr id="49" name="Picture 48" descr="A close up of a map&#10;&#10;Description automatically generated">
            <a:extLst>
              <a:ext uri="{FF2B5EF4-FFF2-40B4-BE49-F238E27FC236}">
                <a16:creationId xmlns:a16="http://schemas.microsoft.com/office/drawing/2014/main" id="{3E2DB126-70E4-43F4-9094-78E520D62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3" y="1119497"/>
            <a:ext cx="11946673" cy="564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0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91E72130-708A-48B2-B5F9-EE6C2FC48EAB}"/>
              </a:ext>
            </a:extLst>
          </p:cNvPr>
          <p:cNvSpPr/>
          <p:nvPr/>
        </p:nvSpPr>
        <p:spPr>
          <a:xfrm>
            <a:off x="0" y="92501"/>
            <a:ext cx="9272338" cy="66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Eigenfunctions and eigenvalues of some famous problems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5A8D761-3903-4C81-B9B2-D21044490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82" y="1108433"/>
            <a:ext cx="11742235" cy="565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0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12C52EB-49F3-44D4-A153-23D28F20B804}"/>
              </a:ext>
            </a:extLst>
          </p:cNvPr>
          <p:cNvSpPr/>
          <p:nvPr/>
        </p:nvSpPr>
        <p:spPr>
          <a:xfrm>
            <a:off x="0" y="92501"/>
            <a:ext cx="9272338" cy="66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Eigenfunctions and eigenvalues of some famous problems</a:t>
            </a: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F8EDDF0-DCF2-40DA-A81F-34313F1F8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88" y="1137423"/>
            <a:ext cx="11457423" cy="551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43296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3098</TotalTime>
  <Words>435</Words>
  <Application>Microsoft Office PowerPoint</Application>
  <PresentationFormat>Widescreen</PresentationFormat>
  <Paragraphs>125</Paragraphs>
  <Slides>22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</vt:lpstr>
      <vt:lpstr>Cambria Math</vt:lpstr>
      <vt:lpstr>Century Gothic</vt:lpstr>
      <vt:lpstr>Courier New</vt:lpstr>
      <vt:lpstr>inherit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Mehdi Mehdi</dc:creator>
  <cp:lastModifiedBy>Mehdi Mehdi</cp:lastModifiedBy>
  <cp:revision>66</cp:revision>
  <dcterms:created xsi:type="dcterms:W3CDTF">2018-12-04T03:10:38Z</dcterms:created>
  <dcterms:modified xsi:type="dcterms:W3CDTF">2018-12-06T15:08:17Z</dcterms:modified>
</cp:coreProperties>
</file>